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9" r:id="rId2"/>
    <p:sldId id="291" r:id="rId3"/>
    <p:sldId id="277" r:id="rId4"/>
    <p:sldId id="288" r:id="rId5"/>
    <p:sldId id="286" r:id="rId6"/>
    <p:sldId id="292" r:id="rId7"/>
    <p:sldId id="280" r:id="rId8"/>
    <p:sldId id="281" r:id="rId9"/>
    <p:sldId id="282" r:id="rId10"/>
    <p:sldId id="293" r:id="rId11"/>
    <p:sldId id="283" r:id="rId12"/>
    <p:sldId id="295" r:id="rId13"/>
    <p:sldId id="297" r:id="rId14"/>
    <p:sldId id="284" r:id="rId15"/>
    <p:sldId id="298"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ADE2"/>
    <a:srgbClr val="5C94FC"/>
    <a:srgbClr val="688266"/>
    <a:srgbClr val="15ED10"/>
    <a:srgbClr val="206900"/>
    <a:srgbClr val="A1C89C"/>
    <a:srgbClr val="3CBCFC"/>
    <a:srgbClr val="0000BC"/>
    <a:srgbClr val="F83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35" autoAdjust="0"/>
  </p:normalViewPr>
  <p:slideViewPr>
    <p:cSldViewPr showGuides="1">
      <p:cViewPr>
        <p:scale>
          <a:sx n="80" d="100"/>
          <a:sy n="80" d="100"/>
        </p:scale>
        <p:origin x="462" y="474"/>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 recognize this game (it is Super Mario World for the Super Nintendo).</a:t>
            </a:r>
          </a:p>
          <a:p>
            <a:endParaRPr lang="en-US" dirty="0" smtClean="0"/>
          </a:p>
          <a:p>
            <a:r>
              <a:rPr lang="en-US" dirty="0" smtClean="0"/>
              <a:t>Ask if</a:t>
            </a:r>
            <a:r>
              <a:rPr lang="en-US" baseline="0" dirty="0" smtClean="0"/>
              <a:t> they have played any</a:t>
            </a:r>
            <a:r>
              <a:rPr lang="en-US" dirty="0" smtClean="0"/>
              <a:t> other retro</a:t>
            </a:r>
            <a:r>
              <a:rPr lang="en-US" baseline="0" dirty="0" smtClean="0"/>
              <a:t> games (the old Sonic, </a:t>
            </a:r>
            <a:r>
              <a:rPr lang="en-US" baseline="0" dirty="0" err="1" smtClean="0"/>
              <a:t>Pokemon</a:t>
            </a:r>
            <a:r>
              <a:rPr lang="en-US" baseline="0" dirty="0" smtClean="0"/>
              <a:t>, Kirby, Legend of Zelda, </a:t>
            </a:r>
            <a:r>
              <a:rPr lang="en-US" baseline="0" dirty="0" smtClean="0"/>
              <a:t>Mega Man, </a:t>
            </a:r>
            <a:r>
              <a:rPr lang="en-US" baseline="0" dirty="0" err="1" smtClean="0"/>
              <a:t>etc</a:t>
            </a:r>
            <a:r>
              <a:rPr lang="en-US" baseline="0" dirty="0" smtClean="0"/>
              <a:t>). Lots of these were made by </a:t>
            </a:r>
            <a:r>
              <a:rPr lang="en-US" b="1" baseline="0" dirty="0" smtClean="0"/>
              <a:t>Nintendo</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6282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a platformer</a:t>
            </a:r>
            <a:r>
              <a:rPr lang="en-US" baseline="0" dirty="0" smtClean="0"/>
              <a:t> a platformer? Ask the students if they know.</a:t>
            </a:r>
          </a:p>
          <a:p>
            <a:endParaRPr lang="en-US" baseline="0" dirty="0" smtClean="0"/>
          </a:p>
          <a:p>
            <a:r>
              <a:rPr lang="en-US" b="0" baseline="0" dirty="0" smtClean="0"/>
              <a:t>Another thing common in many platformer games is </a:t>
            </a:r>
            <a:r>
              <a:rPr lang="en-US" b="1" baseline="0" dirty="0" smtClean="0"/>
              <a:t>pixel graphics</a:t>
            </a:r>
            <a:r>
              <a:rPr lang="en-US" b="0"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Platformers</a:t>
            </a:r>
            <a:r>
              <a:rPr lang="en-US" baseline="0" dirty="0" smtClean="0"/>
              <a:t> from the past had limited graphical abilities, so they had to use </a:t>
            </a:r>
            <a:r>
              <a:rPr lang="en-US" b="1" baseline="0" dirty="0" smtClean="0"/>
              <a:t>pixel graphics</a:t>
            </a:r>
            <a:r>
              <a:rPr lang="en-US" b="0" baseline="0" dirty="0" smtClean="0"/>
              <a:t>. Many modern platformers use this retro style as well. It is often called “Pixel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So, what would you do if you want to make a game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386521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Nowadays,</a:t>
            </a:r>
            <a:r>
              <a:rPr lang="en-US" baseline="0" dirty="0" smtClean="0"/>
              <a:t> it’s pretty easy to make a game using something like </a:t>
            </a:r>
            <a:r>
              <a:rPr lang="en-US" b="1" baseline="0" dirty="0" smtClean="0"/>
              <a:t>Super Mario Maker</a:t>
            </a:r>
            <a:r>
              <a:rPr lang="en-US" baseline="0" dirty="0" smtClean="0"/>
              <a:t>. There are other online tools for making platformer games.</a:t>
            </a:r>
          </a:p>
          <a:p>
            <a:endParaRPr lang="en-US" baseline="0" dirty="0" smtClean="0"/>
          </a:p>
          <a:p>
            <a:r>
              <a:rPr lang="en-US" baseline="0" dirty="0" smtClean="0"/>
              <a:t>However, to make a more customized game, it is necessary to use </a:t>
            </a:r>
            <a:r>
              <a:rPr lang="en-US" b="1" baseline="0" dirty="0" smtClean="0"/>
              <a:t>code</a:t>
            </a:r>
            <a:r>
              <a:rPr lang="en-US" b="0" baseline="0" dirty="0" smtClean="0"/>
              <a:t>.</a:t>
            </a:r>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Microsoft’s</a:t>
            </a:r>
            <a:r>
              <a:rPr lang="en-US" b="1" dirty="0" smtClean="0"/>
              <a:t> </a:t>
            </a:r>
            <a:r>
              <a:rPr lang="en-US" b="1" dirty="0" err="1" smtClean="0"/>
              <a:t>MakeCode</a:t>
            </a:r>
            <a:r>
              <a:rPr lang="en-US" b="1" dirty="0" smtClean="0"/>
              <a:t> Arcade</a:t>
            </a:r>
            <a:r>
              <a:rPr lang="en-US" b="0" dirty="0" smtClean="0"/>
              <a:t> is a free game</a:t>
            </a:r>
            <a:r>
              <a:rPr lang="en-US" b="0" baseline="0" dirty="0" smtClean="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36810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Nintendo</a:t>
            </a:r>
            <a:r>
              <a:rPr lang="en-US" b="0" i="0" dirty="0" smtClean="0"/>
              <a:t> is</a:t>
            </a:r>
            <a:r>
              <a:rPr lang="en-US" b="0" i="0" baseline="0" dirty="0" smtClean="0"/>
              <a:t> one of the most important video game </a:t>
            </a:r>
            <a:r>
              <a:rPr lang="en-US" b="0" i="0" baseline="0" dirty="0" smtClean="0"/>
              <a:t>companies. Ask the students to name any of their favorite Nintendo games.</a:t>
            </a:r>
          </a:p>
          <a:p>
            <a:endParaRPr lang="en-US" b="0" i="0" baseline="0" dirty="0" smtClean="0"/>
          </a:p>
          <a:p>
            <a:r>
              <a:rPr lang="en-US" b="0" i="1" baseline="0" dirty="0" smtClean="0"/>
              <a:t>While this company is one of the most popular gaming companies in 2020, does anyone know when Nintendo was actually founded? Did Nintendo even exist before Mario?</a:t>
            </a:r>
          </a:p>
          <a:p>
            <a:endParaRPr lang="en-US" b="0" i="0"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1239667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Nintendo was founded in </a:t>
            </a:r>
            <a:r>
              <a:rPr lang="en-US" b="1" dirty="0" smtClean="0"/>
              <a:t>1889</a:t>
            </a:r>
            <a:r>
              <a:rPr lang="en-US" dirty="0" smtClean="0"/>
              <a:t>! This was the original Nintendo headquarters</a:t>
            </a:r>
            <a:r>
              <a:rPr lang="en-US" baseline="0" dirty="0" smtClean="0"/>
              <a:t> in Kyoto, Japan.</a:t>
            </a:r>
          </a:p>
          <a:p>
            <a:endParaRPr lang="en-US" baseline="0" dirty="0" smtClean="0"/>
          </a:p>
          <a:p>
            <a:r>
              <a:rPr lang="en-US" baseline="0" dirty="0" smtClean="0"/>
              <a:t>But was Nintendo making video games way back then? No! They actually started by making playing cards.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418218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was Nintendo like before Mario?</a:t>
            </a:r>
            <a:endParaRPr lang="en-US" dirty="0" smtClean="0"/>
          </a:p>
          <a:p>
            <a:endParaRPr lang="en-US" dirty="0" smtClean="0"/>
          </a:p>
          <a:p>
            <a:r>
              <a:rPr lang="en-US" dirty="0" smtClean="0"/>
              <a:t>From 1881 to 1964, Nintendo made Cards. They made playing cards, trading</a:t>
            </a:r>
            <a:r>
              <a:rPr lang="en-US" baseline="0" dirty="0" smtClean="0"/>
              <a:t> cards, and more. They even had licensing agreements with Disney!</a:t>
            </a:r>
          </a:p>
          <a:p>
            <a:endParaRPr lang="en-US" dirty="0" smtClean="0"/>
          </a:p>
          <a:p>
            <a:r>
              <a:rPr lang="en-US" dirty="0" smtClean="0"/>
              <a:t>In 1965, Nintendo started making all</a:t>
            </a:r>
            <a:r>
              <a:rPr lang="en-US" baseline="0" dirty="0" smtClean="0"/>
              <a:t> kinds of toys. Some examples were this baseball game, a home bowling game (possibly a predecessor to Wii Bowling), board games like Ultraman Game, and mini games.</a:t>
            </a:r>
          </a:p>
          <a:p>
            <a:endParaRPr lang="en-US" baseline="0" dirty="0" smtClean="0"/>
          </a:p>
          <a:p>
            <a:r>
              <a:rPr lang="en-US" dirty="0" smtClean="0"/>
              <a:t>In 1975, Nintendo released their first video game title: EVR Race. It was an arcade game where up</a:t>
            </a:r>
            <a:r>
              <a:rPr lang="en-US" baseline="0" dirty="0" smtClean="0"/>
              <a:t> to six players could bet on racing horses. They released their first video game console designed for home use in 1977: the Color TV-Game 6. In 1980, they released the Game &amp; Watch – their first handheld console! Students might recognize Mr. Game &amp; Watch, who appears in Super Smash Bros.</a:t>
            </a:r>
          </a:p>
          <a:p>
            <a:endParaRPr lang="en-US" baseline="0" dirty="0" smtClean="0"/>
          </a:p>
          <a:p>
            <a:r>
              <a:rPr lang="en-US" baseline="0" dirty="0" smtClean="0"/>
              <a:t>Students can check out </a:t>
            </a:r>
            <a:r>
              <a:rPr lang="en-US" b="1" baseline="0" dirty="0" smtClean="0"/>
              <a:t>beforemario.com</a:t>
            </a:r>
            <a:r>
              <a:rPr lang="en-US" b="0" baseline="0" dirty="0" smtClean="0"/>
              <a:t> for more pre-Mario Nintendo.</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3741106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1981, almost one hundred years after Nintendo was founded, they </a:t>
            </a:r>
            <a:r>
              <a:rPr lang="en-US" i="0" baseline="0" dirty="0" smtClean="0"/>
              <a:t>released </a:t>
            </a:r>
            <a:r>
              <a:rPr lang="en-US" i="1" baseline="0" dirty="0" smtClean="0"/>
              <a:t>Donkey Kong.</a:t>
            </a:r>
            <a:r>
              <a:rPr lang="en-US" i="0" baseline="0" dirty="0" smtClean="0"/>
              <a:t> At this point, video games were really starting to take shape, and </a:t>
            </a:r>
            <a:r>
              <a:rPr lang="en-US" i="1" baseline="0" dirty="0" smtClean="0"/>
              <a:t>Donkey Kong</a:t>
            </a:r>
            <a:r>
              <a:rPr lang="en-US" i="0" baseline="0" dirty="0" smtClean="0"/>
              <a:t> was incredibly important in this developing industry.</a:t>
            </a:r>
          </a:p>
          <a:p>
            <a:endParaRPr lang="en-US" baseline="0" dirty="0" smtClean="0"/>
          </a:p>
          <a:p>
            <a:pPr marL="171450" indent="-171450">
              <a:buFont typeface="Arial" panose="020B0604020202020204" pitchFamily="34" charset="0"/>
              <a:buChar char="•"/>
            </a:pPr>
            <a:r>
              <a:rPr lang="en-US" baseline="0" dirty="0" smtClean="0"/>
              <a:t>Donkey Kong was an arcade game – it required a huge cabinet for all the hardware. Ask the students if they have ever played a physical arcade </a:t>
            </a:r>
            <a:r>
              <a:rPr lang="en-US" baseline="0" dirty="0" smtClean="0"/>
              <a:t>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Shigeru Miyamoto &amp; </a:t>
            </a:r>
            <a:r>
              <a:rPr lang="en-US" baseline="0" dirty="0" err="1" smtClean="0"/>
              <a:t>Gunpei</a:t>
            </a:r>
            <a:r>
              <a:rPr lang="en-US" baseline="0" dirty="0" smtClean="0"/>
              <a:t> Yokoi developed the game – Shigeru Miyamoto went on to be one of Nintendo’s most prolific developers</a:t>
            </a: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was the first story driven game ever!</a:t>
            </a:r>
          </a:p>
          <a:p>
            <a:pPr marL="171450" indent="-171450">
              <a:buFont typeface="Arial" panose="020B0604020202020204" pitchFamily="34" charset="0"/>
              <a:buChar char="•"/>
            </a:pPr>
            <a:r>
              <a:rPr lang="en-US" baseline="0" dirty="0" smtClean="0"/>
              <a:t>It </a:t>
            </a:r>
            <a:r>
              <a:rPr lang="en-US" baseline="0" dirty="0" smtClean="0"/>
              <a:t>was inspired by Popeye, King Kong, and Beauty &amp; the </a:t>
            </a:r>
            <a:r>
              <a:rPr lang="en-US" baseline="0" dirty="0" smtClean="0"/>
              <a:t>Beast</a:t>
            </a:r>
          </a:p>
          <a:p>
            <a:pPr marL="171450" indent="-171450">
              <a:buFont typeface="Arial" panose="020B0604020202020204" pitchFamily="34" charset="0"/>
              <a:buChar char="•"/>
            </a:pPr>
            <a:r>
              <a:rPr lang="en-US" baseline="0" dirty="0" smtClean="0"/>
              <a:t>It </a:t>
            </a:r>
            <a:r>
              <a:rPr lang="en-US" baseline="0" dirty="0" smtClean="0"/>
              <a:t>was one of the earliest examples of the platformer </a:t>
            </a:r>
            <a:r>
              <a:rPr lang="en-US" baseline="0" dirty="0" smtClean="0"/>
              <a:t>genre – the first “true” platformer because it was possible to jump</a:t>
            </a:r>
            <a:endParaRPr lang="en-US" baseline="0" dirty="0" smtClean="0"/>
          </a:p>
          <a:p>
            <a:pPr marL="171450" indent="-171450">
              <a:buFont typeface="Arial" panose="020B0604020202020204" pitchFamily="34" charset="0"/>
              <a:buChar char="•"/>
            </a:pPr>
            <a:r>
              <a:rPr lang="en-US" baseline="0" dirty="0" smtClean="0"/>
              <a:t>While the graphics look extremely outdated now, they were groundbreaking at the </a:t>
            </a:r>
            <a:r>
              <a:rPr lang="en-US" baseline="0" dirty="0" smtClean="0"/>
              <a:t>time</a:t>
            </a:r>
          </a:p>
          <a:p>
            <a:pPr marL="171450" indent="-171450">
              <a:buFont typeface="Arial" panose="020B0604020202020204" pitchFamily="34" charset="0"/>
              <a:buChar char="•"/>
            </a:pPr>
            <a:r>
              <a:rPr lang="en-US" baseline="0" dirty="0" smtClean="0"/>
              <a:t>The </a:t>
            </a:r>
            <a:r>
              <a:rPr lang="en-US" baseline="0" dirty="0" smtClean="0"/>
              <a:t>main character was originally named Mr. Video, and then </a:t>
            </a:r>
            <a:r>
              <a:rPr lang="en-US" baseline="0" dirty="0" err="1" smtClean="0"/>
              <a:t>Jumpman</a:t>
            </a:r>
            <a:r>
              <a:rPr lang="en-US" baseline="0" dirty="0" smtClean="0"/>
              <a:t>, before finally </a:t>
            </a:r>
            <a:r>
              <a:rPr lang="en-US" baseline="0" dirty="0" smtClean="0"/>
              <a:t>becoming….</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right, the main character from Donkey Kong would</a:t>
            </a:r>
            <a:r>
              <a:rPr lang="en-US" baseline="0" dirty="0" smtClean="0"/>
              <a:t> go on to become the beloved Mario.</a:t>
            </a:r>
          </a:p>
          <a:p>
            <a:endParaRPr lang="en-US" baseline="0" dirty="0" smtClean="0"/>
          </a:p>
          <a:p>
            <a:r>
              <a:rPr lang="en-US" baseline="0" dirty="0" smtClean="0"/>
              <a:t>Mario has since evolved into the much more high definition character we know today, but he started out as the pixelated protagonist of Donkey Kong. But why is Mario </a:t>
            </a:r>
            <a:r>
              <a:rPr lang="en-US" baseline="0" dirty="0" err="1" smtClean="0"/>
              <a:t>Mario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017979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 have ever</a:t>
            </a:r>
            <a:r>
              <a:rPr lang="en-US" baseline="0" dirty="0" smtClean="0"/>
              <a:t> thought about why Mario looks the way he does.</a:t>
            </a:r>
          </a:p>
          <a:p>
            <a:endParaRPr lang="en-US" baseline="0" dirty="0" smtClean="0"/>
          </a:p>
          <a:p>
            <a:r>
              <a:rPr lang="en-US" baseline="0" dirty="0" smtClean="0"/>
              <a:t>Why does he have a hat? Why does he have a mustache? Why does he wear overalls?</a:t>
            </a:r>
            <a:endParaRPr lang="en-US" dirty="0" smtClean="0"/>
          </a:p>
          <a:p>
            <a:endParaRPr lang="en-US" dirty="0" smtClean="0"/>
          </a:p>
          <a:p>
            <a:r>
              <a:rPr lang="en-US" dirty="0" smtClean="0"/>
              <a:t>Explain that</a:t>
            </a:r>
            <a:r>
              <a:rPr lang="en-US" baseline="0" dirty="0" smtClean="0"/>
              <a:t> the characteristics of </a:t>
            </a:r>
            <a:r>
              <a:rPr lang="en-US" dirty="0" smtClean="0"/>
              <a:t>the Italian</a:t>
            </a:r>
            <a:r>
              <a:rPr lang="en-US" baseline="0" dirty="0" smtClean="0"/>
              <a:t> plumber we all know and love were largely based on graphical limitations!</a:t>
            </a:r>
          </a:p>
          <a:p>
            <a:endParaRPr lang="en-US" baseline="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Drawing a mouth with so few pixels was infeasible, so the character was given a mustache</a:t>
            </a:r>
            <a:endParaRPr lang="en-US" sz="1200" b="0" i="0" u="none" strike="noStrike" kern="1200" baseline="300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programmers could not animate hair, so he got a cap</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To make his arm movements visible, he needed colored </a:t>
            </a:r>
            <a:r>
              <a:rPr lang="en-US" sz="1200" b="0" i="0" kern="1200" dirty="0" smtClean="0">
                <a:solidFill>
                  <a:schemeClr val="tx1"/>
                </a:solidFill>
                <a:effectLst/>
                <a:latin typeface="+mn-lt"/>
                <a:ea typeface="+mn-ea"/>
                <a:cs typeface="+mn-cs"/>
              </a:rPr>
              <a:t>overalls</a:t>
            </a:r>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2295918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Mario would go on to appear in several video games.</a:t>
            </a:r>
            <a:r>
              <a:rPr lang="en-US" sz="1200" b="0" i="0" kern="1200" baseline="0" dirty="0" smtClean="0">
                <a:solidFill>
                  <a:schemeClr val="tx1"/>
                </a:solidFill>
                <a:effectLst/>
                <a:latin typeface="+mn-lt"/>
                <a:ea typeface="+mn-ea"/>
                <a:cs typeface="+mn-cs"/>
              </a:rPr>
              <a:t> Most early Mario games were </a:t>
            </a:r>
            <a:r>
              <a:rPr lang="en-US" sz="1200" b="1" i="0" kern="1200" baseline="0" dirty="0" smtClean="0">
                <a:solidFill>
                  <a:schemeClr val="tx1"/>
                </a:solidFill>
                <a:effectLst/>
                <a:latin typeface="+mn-lt"/>
                <a:ea typeface="+mn-ea"/>
                <a:cs typeface="+mn-cs"/>
              </a:rPr>
              <a:t>platformers.</a:t>
            </a:r>
          </a:p>
          <a:p>
            <a:pPr marL="0" indent="0">
              <a:buFont typeface="Arial" panose="020B0604020202020204" pitchFamily="34" charset="0"/>
              <a:buNone/>
            </a:pPr>
            <a:endParaRPr lang="en-US" sz="12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smtClean="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smtClean="0">
                <a:solidFill>
                  <a:schemeClr val="tx1"/>
                </a:solidFill>
                <a:effectLst/>
                <a:latin typeface="+mn-lt"/>
                <a:ea typeface="+mn-ea"/>
                <a:cs typeface="+mn-cs"/>
              </a:rPr>
              <a:t>What do these games all have in common? They are all examples of </a:t>
            </a:r>
            <a:r>
              <a:rPr lang="en-US" sz="1200" b="1" i="0" kern="1200" baseline="0" dirty="0" smtClean="0">
                <a:solidFill>
                  <a:schemeClr val="tx1"/>
                </a:solidFill>
                <a:effectLst/>
                <a:latin typeface="+mn-lt"/>
                <a:ea typeface="+mn-ea"/>
                <a:cs typeface="+mn-cs"/>
              </a:rPr>
              <a:t>platformers</a:t>
            </a:r>
            <a:r>
              <a:rPr lang="en-US" sz="1200" b="0" i="0" kern="1200" baseline="0" dirty="0" smtClean="0">
                <a:solidFill>
                  <a:schemeClr val="tx1"/>
                </a:solidFill>
                <a:effectLst/>
                <a:latin typeface="+mn-lt"/>
                <a:ea typeface="+mn-ea"/>
                <a:cs typeface="+mn-cs"/>
              </a:rPr>
              <a:t>.</a:t>
            </a:r>
            <a:endParaRPr lang="en-US" b="0"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in the day, one of the most popular types of video game was a </a:t>
            </a:r>
            <a:r>
              <a:rPr lang="en-US" b="1" dirty="0" smtClean="0"/>
              <a:t>platformer</a:t>
            </a:r>
            <a:r>
              <a:rPr lang="en-US" b="0" dirty="0" smtClean="0"/>
              <a:t>.</a:t>
            </a:r>
            <a:r>
              <a:rPr lang="en-US" b="0" baseline="0" dirty="0" smtClean="0"/>
              <a:t> Ask the students to name any platformers they may have played.</a:t>
            </a:r>
          </a:p>
          <a:p>
            <a:endParaRPr lang="en-US" b="0" baseline="0" dirty="0" smtClean="0"/>
          </a:p>
          <a:p>
            <a:r>
              <a:rPr lang="en-US" b="0" baseline="0" dirty="0" smtClean="0"/>
              <a:t>These games are:</a:t>
            </a:r>
          </a:p>
          <a:p>
            <a:pPr marL="171450" indent="-171450">
              <a:buFont typeface="Arial" panose="020B0604020202020204" pitchFamily="34" charset="0"/>
              <a:buChar char="•"/>
            </a:pPr>
            <a:r>
              <a:rPr lang="en-US" b="0" baseline="0" dirty="0" smtClean="0"/>
              <a:t>Sonic</a:t>
            </a:r>
          </a:p>
          <a:p>
            <a:pPr marL="171450" indent="-171450">
              <a:buFont typeface="Arial" panose="020B0604020202020204" pitchFamily="34" charset="0"/>
              <a:buChar char="•"/>
            </a:pPr>
            <a:r>
              <a:rPr lang="en-US" b="0" baseline="0" dirty="0" smtClean="0"/>
              <a:t>Kirby</a:t>
            </a:r>
          </a:p>
          <a:p>
            <a:pPr marL="171450" indent="-171450">
              <a:buFont typeface="Arial" panose="020B0604020202020204" pitchFamily="34" charset="0"/>
              <a:buChar char="•"/>
            </a:pPr>
            <a:r>
              <a:rPr lang="en-US" b="0" baseline="0" dirty="0" smtClean="0"/>
              <a:t>Metroid</a:t>
            </a:r>
          </a:p>
          <a:p>
            <a:pPr marL="171450" indent="-171450">
              <a:buFont typeface="Arial" panose="020B0604020202020204" pitchFamily="34" charset="0"/>
              <a:buChar char="•"/>
            </a:pPr>
            <a:r>
              <a:rPr lang="en-US" b="0" baseline="0" dirty="0" smtClean="0"/>
              <a:t>Leilani’s Island (a modern indie game – using the retro style!)</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16799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April 22,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33982278"/>
      </p:ext>
    </p:extLst>
  </p:cSld>
  <p:clrMapOvr>
    <a:masterClrMapping/>
  </p:clrMapOvr>
  <p:transition>
    <p:fade/>
  </p:transition>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4/22/2020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4/22/2020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4/22/2020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4/22/2020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4/22/2020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April 22,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92362659"/>
      </p:ext>
    </p:extLst>
  </p:cSld>
  <p:clrMapOvr>
    <a:masterClrMapping/>
  </p:clrMapOvr>
  <p:transition>
    <p:fade/>
  </p:transition>
  <p:timing>
    <p:tnLst>
      <p:par>
        <p:cTn id="1" dur="indefinite" restart="never" nodeType="tmRoot"/>
      </p:par>
    </p:tn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April 22,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446050400"/>
      </p:ext>
    </p:extLst>
  </p:cSld>
  <p:clrMapOvr>
    <a:masterClrMapping/>
  </p:clrMapOvr>
  <p:transition>
    <p:fade/>
  </p:transition>
  <p:timing>
    <p:tnLst>
      <p:par>
        <p:cTn id="1" dur="indefinite" restart="never" nodeType="tmRoot"/>
      </p:par>
    </p:tnLst>
  </p:timing>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4/22/2020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gif"/><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gif"/></Relationships>
</file>

<file path=ppt/slides/_rels/slide1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gif"/></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41.jpe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Mario’s Early Games</a:t>
            </a:r>
            <a:endParaRPr lang="en-US" cap="none" dirty="0"/>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Arcade</a:t>
            </a:r>
            <a:endParaRPr lang="en-US" sz="2400" b="1" dirty="0" smtClean="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NES</a:t>
            </a:r>
            <a:endParaRPr lang="en-US" sz="2400" b="1" dirty="0" smtClean="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NES</a:t>
            </a:r>
            <a:endParaRPr lang="en-US" sz="2400" b="1" dirty="0" smtClean="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NES</a:t>
            </a:r>
            <a:endParaRPr lang="en-US" sz="2400" b="1" dirty="0" smtClean="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GAMEBOY</a:t>
            </a:r>
            <a:endParaRPr lang="en-US" sz="2400" b="1" dirty="0" smtClean="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SNES</a:t>
            </a:r>
            <a:endParaRPr lang="en-US" sz="2400" b="1" dirty="0" smtClean="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smtClean="0"/>
              <a:t>Platformers</a:t>
            </a:r>
            <a:endParaRPr lang="en-US" sz="3600" cap="none" dirty="0"/>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Traditional 2D Platformer Features</a:t>
            </a:r>
            <a:endParaRPr lang="en-US" sz="3600" cap="none" dirty="0"/>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smtClean="0"/>
              <a:t>  Motion from left to right</a:t>
            </a:r>
          </a:p>
          <a:p>
            <a:endParaRPr lang="en-US" dirty="0"/>
          </a:p>
          <a:p>
            <a:pPr marL="57150" indent="0">
              <a:buNone/>
            </a:pPr>
            <a:endParaRPr lang="en-US" dirty="0" smtClean="0"/>
          </a:p>
          <a:p>
            <a:endParaRPr lang="en-US" dirty="0" smtClean="0"/>
          </a:p>
          <a:p>
            <a:pPr marL="57150" indent="0">
              <a:buNone/>
            </a:pPr>
            <a:r>
              <a:rPr lang="en-US" dirty="0" smtClean="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smtClean="0"/>
              <a:t>       Obstacles </a:t>
            </a:r>
            <a:r>
              <a:rPr lang="en-US" dirty="0"/>
              <a:t>and </a:t>
            </a:r>
            <a:r>
              <a:rPr lang="en-US" dirty="0" smtClean="0"/>
              <a:t>Enemies</a:t>
            </a:r>
          </a:p>
          <a:p>
            <a:endParaRPr lang="en-US" dirty="0"/>
          </a:p>
          <a:p>
            <a:endParaRPr lang="en-US" dirty="0" smtClean="0"/>
          </a:p>
          <a:p>
            <a:endParaRPr lang="en-US" dirty="0"/>
          </a:p>
          <a:p>
            <a:pPr marL="57150" indent="0">
              <a:buNone/>
            </a:pPr>
            <a:r>
              <a:rPr lang="en-US" dirty="0" smtClean="0"/>
              <a:t>               Win at map’s edge</a:t>
            </a:r>
            <a:endParaRPr lang="en-US" dirty="0"/>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695" y="1600200"/>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6438900" y="1630279"/>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fade">
                                      <p:cBhvr>
                                        <p:cTn id="26" dur="500"/>
                                        <p:tgtEl>
                                          <p:spTgt spid="71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ADE2"/>
        </a:solidFill>
        <a:effectLst/>
      </p:bgPr>
    </p:bg>
    <p:spTree>
      <p:nvGrpSpPr>
        <p:cNvPr id="1" name=""/>
        <p:cNvGrpSpPr/>
        <p:nvPr/>
      </p:nvGrpSpPr>
      <p:grpSpPr>
        <a:xfrm>
          <a:off x="0" y="0"/>
          <a:ext cx="0" cy="0"/>
          <a:chOff x="0" y="0"/>
          <a:chExt cx="0" cy="0"/>
        </a:xfrm>
      </p:grpSpPr>
      <p:pic>
        <p:nvPicPr>
          <p:cNvPr id="2" name="Picture 4" descr="Video game start screens - /wg/ - Wallpapers/General - 4archive.org"/>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font-generator.com/generate/PokemonGB/96/ffffff/none/Pixel%2BGraphics/91f054d39b9f5d5133e9e8bbfddc4286.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20000"/>
          <a:stretch/>
        </p:blipFill>
        <p:spPr bwMode="auto">
          <a:xfrm>
            <a:off x="0" y="6286500"/>
            <a:ext cx="5167031" cy="35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546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Making a Game – No Code</a:t>
            </a:r>
            <a:endParaRPr lang="en-US" sz="3600" cap="none" dirty="0"/>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Making a Game </a:t>
            </a:r>
            <a:r>
              <a:rPr lang="en-US" cap="none" smtClean="0"/>
              <a:t>– Assembly / Machine </a:t>
            </a:r>
            <a:r>
              <a:rPr lang="en-US" cap="none" dirty="0" smtClean="0"/>
              <a:t>Code</a:t>
            </a:r>
            <a:endParaRPr lang="en-US" cap="none" dirty="0"/>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Microsoft </a:t>
            </a:r>
            <a:r>
              <a:rPr lang="en-US" cap="none" dirty="0" err="1" smtClean="0"/>
              <a:t>MakeCode</a:t>
            </a:r>
            <a:r>
              <a:rPr lang="en-US" cap="none" dirty="0" smtClean="0"/>
              <a:t> Arcade</a:t>
            </a:r>
            <a:endParaRPr lang="en-US" cap="none" dirty="0"/>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smtClean="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mc:Choice xmlns:p14="http://schemas.microsoft.com/office/powerpoint/2010/main" Requires="p14">
      <p:transition p14:dur="0" advClick="0" advTm="750"/>
    </mc:Choice>
    <mc:Fallback>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C8A8"/>
        </a:solidFill>
        <a:effectLst/>
      </p:bgPr>
    </p:bg>
    <p:spTree>
      <p:nvGrpSpPr>
        <p:cNvPr id="1" name=""/>
        <p:cNvGrpSpPr/>
        <p:nvPr/>
      </p:nvGrpSpPr>
      <p:grpSpPr>
        <a:xfrm>
          <a:off x="0" y="0"/>
          <a:ext cx="0" cy="0"/>
          <a:chOff x="0" y="0"/>
          <a:chExt cx="0" cy="0"/>
        </a:xfrm>
      </p:grpSpPr>
      <p:pic>
        <p:nvPicPr>
          <p:cNvPr id="1026" name="Picture 2" descr="This was the first game you ever truly loved. | Super mario worl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437" y="0"/>
            <a:ext cx="8005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58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gie Encouraged Nintendo To Embrace &quot;What The Brand Stoo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952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E6DD"/>
        </a:solidFill>
        <a:effectLst/>
      </p:bgPr>
    </p:bg>
    <p:spTree>
      <p:nvGrpSpPr>
        <p:cNvPr id="1" name=""/>
        <p:cNvGrpSpPr/>
        <p:nvPr/>
      </p:nvGrpSpPr>
      <p:grpSpPr>
        <a:xfrm>
          <a:off x="0" y="0"/>
          <a:ext cx="0" cy="0"/>
          <a:chOff x="0" y="0"/>
          <a:chExt cx="0" cy="0"/>
        </a:xfrm>
      </p:grpSpPr>
      <p:pic>
        <p:nvPicPr>
          <p:cNvPr id="2" name="Picture 6" descr="https://upload.wikimedia.org/wikipedia/commons/b/bf/Nintendo_1889.jpg"/>
          <p:cNvPicPr>
            <a:picLocks noChangeAspect="1" noChangeArrowheads="1"/>
          </p:cNvPicPr>
          <p:nvPr/>
        </p:nvPicPr>
        <p:blipFill rotWithShape="1">
          <a:blip r:embed="rId3">
            <a:extLst>
              <a:ext uri="{28A0092B-C50C-407E-A947-70E740481C1C}">
                <a14:useLocalDpi xmlns:a14="http://schemas.microsoft.com/office/drawing/2010/main" val="0"/>
              </a:ext>
            </a:extLst>
          </a:blip>
          <a:srcRect r="1453" b="18400"/>
          <a:stretch/>
        </p:blipFill>
        <p:spPr bwMode="auto">
          <a:xfrm>
            <a:off x="533400" y="0"/>
            <a:ext cx="11125200" cy="6885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67900" y="571500"/>
            <a:ext cx="1613262"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smtClean="0">
                <a:solidFill>
                  <a:srgbClr val="312F32"/>
                </a:solidFill>
                <a:latin typeface="SimSun" panose="02010600030101010101" pitchFamily="2" charset="-122"/>
                <a:ea typeface="SimSun" panose="02010600030101010101" pitchFamily="2" charset="-122"/>
              </a:rPr>
              <a:t>1889</a:t>
            </a:r>
            <a:endParaRPr lang="en-US" sz="3200" b="1" dirty="0" smtClean="0">
              <a:solidFill>
                <a:srgbClr val="312F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0118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64" y="0"/>
            <a:ext cx="341824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Nintendo before Mario</a:t>
            </a:r>
            <a:endParaRPr lang="en-US" sz="2400" dirty="0" smtClean="0">
              <a:gradFill>
                <a:gsLst>
                  <a:gs pos="2917">
                    <a:schemeClr val="tx1"/>
                  </a:gs>
                  <a:gs pos="30000">
                    <a:schemeClr val="tx1"/>
                  </a:gs>
                </a:gsLst>
                <a:lin ang="5400000" scaled="0"/>
              </a:gradFill>
            </a:endParaRPr>
          </a:p>
        </p:txBody>
      </p:sp>
      <p:grpSp>
        <p:nvGrpSpPr>
          <p:cNvPr id="6" name="Group 5"/>
          <p:cNvGrpSpPr/>
          <p:nvPr/>
        </p:nvGrpSpPr>
        <p:grpSpPr>
          <a:xfrm>
            <a:off x="0" y="571500"/>
            <a:ext cx="3924300" cy="6286500"/>
            <a:chOff x="0" y="571500"/>
            <a:chExt cx="3924300" cy="6286500"/>
          </a:xfrm>
        </p:grpSpPr>
        <p:sp>
          <p:nvSpPr>
            <p:cNvPr id="2" name="Rectangle 1"/>
            <p:cNvSpPr/>
            <p:nvPr/>
          </p:nvSpPr>
          <p:spPr bwMode="auto">
            <a:xfrm>
              <a:off x="0" y="571500"/>
              <a:ext cx="3924300" cy="6286500"/>
            </a:xfrm>
            <a:prstGeom prst="rect">
              <a:avLst/>
            </a:prstGeom>
            <a:solidFill>
              <a:srgbClr val="E4E5E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smtClean="0">
                  <a:solidFill>
                    <a:srgbClr val="312F32"/>
                  </a:solidFill>
                  <a:latin typeface="SimSun" panose="02010600030101010101" pitchFamily="2" charset="-122"/>
                  <a:ea typeface="SimSun" panose="02010600030101010101" pitchFamily="2" charset="-122"/>
                  <a:cs typeface="Segoe UI" pitchFamily="34" charset="0"/>
                </a:rPr>
                <a:t>1881</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Cards</a:t>
              </a:r>
              <a:endParaRPr lang="en-US" sz="2000" dirty="0" smtClean="0">
                <a:solidFill>
                  <a:schemeClr val="tx1"/>
                </a:solidFill>
                <a:ea typeface="Segoe UI" pitchFamily="34" charset="0"/>
                <a:cs typeface="Segoe UI" pitchFamily="34" charset="0"/>
              </a:endParaRPr>
            </a:p>
          </p:txBody>
        </p:sp>
        <p:pic>
          <p:nvPicPr>
            <p:cNvPr id="2050" name="Picture 2" descr="http://1.bp.blogspot.com/-aWYE2ZYi_aA/Un-QysXZ1DI/AAAAAAAAH7A/8czo-LtXbr8/s400/nintendo_karuta_01_08.JPG"/>
            <p:cNvPicPr>
              <a:picLocks noChangeAspect="1" noChangeArrowheads="1"/>
            </p:cNvPicPr>
            <p:nvPr/>
          </p:nvPicPr>
          <p:blipFill rotWithShape="1">
            <a:blip r:embed="rId3">
              <a:extLst>
                <a:ext uri="{28A0092B-C50C-407E-A947-70E740481C1C}">
                  <a14:useLocalDpi xmlns:a14="http://schemas.microsoft.com/office/drawing/2010/main" val="0"/>
                </a:ext>
              </a:extLst>
            </a:blip>
            <a:srcRect l="3215" t="44000" r="3249" b="4000"/>
            <a:stretch/>
          </p:blipFill>
          <p:spPr bwMode="auto">
            <a:xfrm>
              <a:off x="76200" y="5265220"/>
              <a:ext cx="3793864" cy="1581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intendo playing cards from the 1960s : gaming"/>
            <p:cNvPicPr>
              <a:picLocks noChangeAspect="1" noChangeArrowheads="1"/>
            </p:cNvPicPr>
            <p:nvPr/>
          </p:nvPicPr>
          <p:blipFill rotWithShape="1">
            <a:blip r:embed="rId4">
              <a:extLst>
                <a:ext uri="{28A0092B-C50C-407E-A947-70E740481C1C}">
                  <a14:useLocalDpi xmlns:a14="http://schemas.microsoft.com/office/drawing/2010/main" val="0"/>
                </a:ext>
              </a:extLst>
            </a:blip>
            <a:srcRect t="3293" b="7655"/>
            <a:stretch/>
          </p:blipFill>
          <p:spPr bwMode="auto">
            <a:xfrm>
              <a:off x="21964" y="3547290"/>
              <a:ext cx="3902336" cy="1707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ntendo's Secret History in Kyoto — Kyo Tours Japan"/>
            <p:cNvPicPr>
              <a:picLocks noChangeAspect="1" noChangeArrowheads="1"/>
            </p:cNvPicPr>
            <p:nvPr/>
          </p:nvPicPr>
          <p:blipFill rotWithShape="1">
            <a:blip r:embed="rId5">
              <a:extLst>
                <a:ext uri="{28A0092B-C50C-407E-A947-70E740481C1C}">
                  <a14:useLocalDpi xmlns:a14="http://schemas.microsoft.com/office/drawing/2010/main" val="0"/>
                </a:ext>
              </a:extLst>
            </a:blip>
            <a:srcRect t="11828" b="9710"/>
            <a:stretch/>
          </p:blipFill>
          <p:spPr bwMode="auto">
            <a:xfrm>
              <a:off x="21964" y="1485900"/>
              <a:ext cx="3902336" cy="2042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571500"/>
            <a:ext cx="3886200" cy="6286500"/>
            <a:chOff x="4038600" y="571500"/>
            <a:chExt cx="3886200" cy="6286500"/>
          </a:xfrm>
        </p:grpSpPr>
        <p:sp>
          <p:nvSpPr>
            <p:cNvPr id="3" name="Rectangle 2"/>
            <p:cNvSpPr/>
            <p:nvPr/>
          </p:nvSpPr>
          <p:spPr bwMode="auto">
            <a:xfrm>
              <a:off x="4038600" y="571500"/>
              <a:ext cx="3886200" cy="6286500"/>
            </a:xfrm>
            <a:prstGeom prst="rect">
              <a:avLst/>
            </a:prstGeom>
            <a:solidFill>
              <a:srgbClr val="66A45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smtClean="0">
                  <a:solidFill>
                    <a:schemeClr val="bg1"/>
                  </a:solidFill>
                  <a:latin typeface="SimSun" panose="02010600030101010101" pitchFamily="2" charset="-122"/>
                  <a:ea typeface="SimSun" panose="02010600030101010101" pitchFamily="2" charset="-122"/>
                  <a:cs typeface="Segoe UI" pitchFamily="34" charset="0"/>
                </a:rPr>
                <a:t>1965</a:t>
              </a:r>
              <a:endParaRPr lang="en-US" sz="2400" b="1" dirty="0" smtClean="0">
                <a:solidFill>
                  <a:schemeClr val="bg1"/>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smtClean="0">
                  <a:solidFill>
                    <a:schemeClr val="bg1">
                      <a:lumMod val="95000"/>
                    </a:schemeClr>
                  </a:solidFill>
                  <a:ea typeface="Segoe UI" pitchFamily="34" charset="0"/>
                  <a:cs typeface="Segoe UI" pitchFamily="34" charset="0"/>
                </a:rPr>
                <a:t>Toys</a:t>
              </a:r>
              <a:endParaRPr lang="en-US" sz="2400" dirty="0" smtClean="0">
                <a:solidFill>
                  <a:schemeClr val="bg1">
                    <a:lumMod val="95000"/>
                  </a:schemeClr>
                </a:solidFill>
                <a:ea typeface="Segoe UI" pitchFamily="34" charset="0"/>
                <a:cs typeface="Segoe UI" pitchFamily="34" charset="0"/>
              </a:endParaRPr>
            </a:p>
          </p:txBody>
        </p:sp>
        <p:pic>
          <p:nvPicPr>
            <p:cNvPr id="2062" name="Picture 14" descr="http://1.bp.blogspot.com/-QL7jUHwEQWo/TqP8-pvyfxI/AAAAAAAABWA/AqyPwD9oDMY/s1600/nintendo_baseball_07a.JPG"/>
            <p:cNvPicPr>
              <a:picLocks noChangeAspect="1" noChangeArrowheads="1"/>
            </p:cNvPicPr>
            <p:nvPr/>
          </p:nvPicPr>
          <p:blipFill rotWithShape="1">
            <a:blip r:embed="rId6">
              <a:extLst>
                <a:ext uri="{28A0092B-C50C-407E-A947-70E740481C1C}">
                  <a14:useLocalDpi xmlns:a14="http://schemas.microsoft.com/office/drawing/2010/main" val="0"/>
                </a:ext>
              </a:extLst>
            </a:blip>
            <a:srcRect t="3926" b="1847"/>
            <a:stretch/>
          </p:blipFill>
          <p:spPr bwMode="auto">
            <a:xfrm>
              <a:off x="4052493" y="1485900"/>
              <a:ext cx="3872306" cy="27365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2.bp.blogspot.com/-KvT0Hn6mzM8/XMbo6x1MCoI/AAAAAAAAK4c/BEtjPvLFCSA7uIiAaJDVhS32IPsW-EapwCLcBGAs/s1600/nintendo_home_bowling_00.jp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52494" y="4259691"/>
              <a:ext cx="3872305" cy="7260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4.bp.blogspot.com/-uS3En8jYAbs/T4qy3A0DZWI/AAAAAAAADTo/GuA60FTTHTg/s1600/ultra_games_1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2494" y="5022992"/>
              <a:ext cx="3872305" cy="442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4.bp.blogspot.com/--6CjOCqiIkI/TlVZ9oEJEWI/AAAAAAAABAQ/CDkKQjaFg30/s1600/mini_games_intro_13.JPG"/>
            <p:cNvPicPr>
              <a:picLocks noChangeAspect="1" noChangeArrowheads="1"/>
            </p:cNvPicPr>
            <p:nvPr/>
          </p:nvPicPr>
          <p:blipFill rotWithShape="1">
            <a:blip r:embed="rId9">
              <a:extLst>
                <a:ext uri="{28A0092B-C50C-407E-A947-70E740481C1C}">
                  <a14:useLocalDpi xmlns:a14="http://schemas.microsoft.com/office/drawing/2010/main" val="0"/>
                </a:ext>
              </a:extLst>
            </a:blip>
            <a:srcRect b="3473"/>
            <a:stretch/>
          </p:blipFill>
          <p:spPr bwMode="auto">
            <a:xfrm>
              <a:off x="4121391" y="5547656"/>
              <a:ext cx="3734509" cy="1246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039100" y="571500"/>
            <a:ext cx="4152900" cy="6283811"/>
            <a:chOff x="8039100" y="571500"/>
            <a:chExt cx="4152900" cy="6283811"/>
          </a:xfrm>
        </p:grpSpPr>
        <p:sp>
          <p:nvSpPr>
            <p:cNvPr id="4" name="Rectangle 3"/>
            <p:cNvSpPr/>
            <p:nvPr/>
          </p:nvSpPr>
          <p:spPr bwMode="auto">
            <a:xfrm>
              <a:off x="8039100" y="571500"/>
              <a:ext cx="4152900" cy="6283811"/>
            </a:xfrm>
            <a:prstGeom prst="rect">
              <a:avLst/>
            </a:prstGeom>
            <a:solidFill>
              <a:srgbClr val="FCD829"/>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smtClean="0">
                  <a:solidFill>
                    <a:srgbClr val="312F32"/>
                  </a:solidFill>
                  <a:latin typeface="SimSun" panose="02010600030101010101" pitchFamily="2" charset="-122"/>
                  <a:ea typeface="SimSun" panose="02010600030101010101" pitchFamily="2" charset="-122"/>
                  <a:cs typeface="Segoe UI" pitchFamily="34" charset="0"/>
                </a:rPr>
                <a:t>1975</a:t>
              </a:r>
              <a:endParaRPr lang="en-US" sz="2400" b="1" dirty="0" smtClean="0">
                <a:solidFill>
                  <a:srgbClr val="312F32"/>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Video Games</a:t>
              </a:r>
              <a:endParaRPr lang="en-US" sz="2000" dirty="0" smtClean="0">
                <a:solidFill>
                  <a:schemeClr val="tx1"/>
                </a:solidFill>
                <a:ea typeface="Segoe UI" pitchFamily="34" charset="0"/>
                <a:cs typeface="Segoe UI" pitchFamily="34" charset="0"/>
              </a:endParaRPr>
            </a:p>
          </p:txBody>
        </p:sp>
        <p:pic>
          <p:nvPicPr>
            <p:cNvPr id="2072" name="Picture 24" descr="beforemario: Nintendo EVR Race (EVRレース, 19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7478" y="1499684"/>
              <a:ext cx="4134522" cy="310089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Club Nintendo Limited Game &amp; Watch Ball Japan Console Used Game ..."/>
            <p:cNvPicPr>
              <a:picLocks noChangeAspect="1" noChangeArrowheads="1"/>
            </p:cNvPicPr>
            <p:nvPr/>
          </p:nvPicPr>
          <p:blipFill rotWithShape="1">
            <a:blip r:embed="rId11">
              <a:extLst>
                <a:ext uri="{28A0092B-C50C-407E-A947-70E740481C1C}">
                  <a14:useLocalDpi xmlns:a14="http://schemas.microsoft.com/office/drawing/2010/main" val="0"/>
                </a:ext>
              </a:extLst>
            </a:blip>
            <a:srcRect l="9970" t="12053" r="6710" b="17445"/>
            <a:stretch/>
          </p:blipFill>
          <p:spPr bwMode="auto">
            <a:xfrm>
              <a:off x="9542210" y="4968850"/>
              <a:ext cx="2621716" cy="16637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1.bp.blogspot.com/-Kg2Qg_Uso-E/TaA5OTi-c-I/AAAAAAAAAiM/nP-lveyWcZ4/s1600/tv_game_6_beforemario_dot_com_01.jpg"/>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9483" t="788" r="10344" b="4170"/>
            <a:stretch/>
          </p:blipFill>
          <p:spPr bwMode="auto">
            <a:xfrm>
              <a:off x="8057478" y="4600576"/>
              <a:ext cx="1421259" cy="2246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0597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t>D</a:t>
            </a:r>
            <a:r>
              <a:rPr lang="en-US" sz="3600" i="1" cap="none" dirty="0" smtClean="0"/>
              <a:t>onkey </a:t>
            </a:r>
            <a:r>
              <a:rPr lang="en-US" sz="3600" i="1" cap="none" dirty="0"/>
              <a:t>K</a:t>
            </a:r>
            <a:r>
              <a:rPr lang="en-US" sz="3600" i="1" cap="none" dirty="0" smtClean="0"/>
              <a:t>ong </a:t>
            </a:r>
            <a:r>
              <a:rPr lang="en-US" sz="3600" cap="none" dirty="0" smtClean="0"/>
              <a:t>(1981)</a:t>
            </a:r>
            <a:endParaRPr lang="en-US" sz="3600" cap="none" dirty="0"/>
          </a:p>
        </p:txBody>
      </p:sp>
      <p:sp>
        <p:nvSpPr>
          <p:cNvPr id="3" name="Content Placeholder 2"/>
          <p:cNvSpPr>
            <a:spLocks noGrp="1"/>
          </p:cNvSpPr>
          <p:nvPr>
            <p:ph idx="1"/>
          </p:nvPr>
        </p:nvSpPr>
        <p:spPr>
          <a:xfrm>
            <a:off x="413084" y="1200150"/>
            <a:ext cx="6025816" cy="5257800"/>
          </a:xfrm>
        </p:spPr>
        <p:txBody>
          <a:bodyPr>
            <a:normAutofit/>
          </a:bodyPr>
          <a:lstStyle/>
          <a:p>
            <a:endParaRPr lang="en-US" dirty="0" smtClean="0"/>
          </a:p>
          <a:p>
            <a:r>
              <a:rPr lang="en-US" dirty="0" smtClean="0"/>
              <a:t>Arcade </a:t>
            </a:r>
            <a:r>
              <a:rPr lang="en-US" dirty="0" smtClean="0"/>
              <a:t>game</a:t>
            </a:r>
            <a:endParaRPr lang="en-US" dirty="0"/>
          </a:p>
          <a:p>
            <a:r>
              <a:rPr lang="en-US" dirty="0"/>
              <a:t>Shigeru Miyamoto &amp; </a:t>
            </a:r>
            <a:r>
              <a:rPr lang="en-US" dirty="0" err="1"/>
              <a:t>Gunpei</a:t>
            </a:r>
            <a:r>
              <a:rPr lang="en-US" dirty="0"/>
              <a:t> </a:t>
            </a:r>
            <a:r>
              <a:rPr lang="en-US" dirty="0" smtClean="0"/>
              <a:t>Yokoi</a:t>
            </a:r>
            <a:endParaRPr lang="en-US" dirty="0" smtClean="0"/>
          </a:p>
          <a:p>
            <a:r>
              <a:rPr lang="en-US" dirty="0"/>
              <a:t>First story-driven game ever</a:t>
            </a:r>
            <a:r>
              <a:rPr lang="en-US" dirty="0" smtClean="0"/>
              <a:t>!</a:t>
            </a:r>
            <a:endParaRPr lang="en-US" dirty="0" smtClean="0"/>
          </a:p>
          <a:p>
            <a:r>
              <a:rPr lang="en-US" dirty="0" smtClean="0"/>
              <a:t>Inspired </a:t>
            </a:r>
            <a:r>
              <a:rPr lang="en-US" dirty="0"/>
              <a:t>by </a:t>
            </a:r>
            <a:r>
              <a:rPr lang="en-US" i="1" dirty="0"/>
              <a:t>Popeye</a:t>
            </a:r>
            <a:r>
              <a:rPr lang="en-US" dirty="0"/>
              <a:t>, </a:t>
            </a:r>
            <a:r>
              <a:rPr lang="en-US" i="1" dirty="0"/>
              <a:t>King </a:t>
            </a:r>
            <a:r>
              <a:rPr lang="en-US" i="1" dirty="0" smtClean="0"/>
              <a:t>Kong</a:t>
            </a:r>
            <a:endParaRPr lang="en-US" dirty="0"/>
          </a:p>
          <a:p>
            <a:r>
              <a:rPr lang="en-US" dirty="0" smtClean="0"/>
              <a:t>The first true </a:t>
            </a:r>
            <a:r>
              <a:rPr lang="en-US" b="1" dirty="0" smtClean="0"/>
              <a:t>platformer</a:t>
            </a:r>
            <a:endParaRPr lang="en-US" dirty="0" smtClean="0"/>
          </a:p>
          <a:p>
            <a:r>
              <a:rPr lang="en-US" dirty="0" smtClean="0"/>
              <a:t>Groundbreaking </a:t>
            </a:r>
            <a:r>
              <a:rPr lang="en-US" dirty="0" smtClean="0"/>
              <a:t>graphics</a:t>
            </a:r>
          </a:p>
          <a:p>
            <a:r>
              <a:rPr lang="en-US" dirty="0" smtClean="0"/>
              <a:t>The hero </a:t>
            </a:r>
            <a:r>
              <a:rPr lang="en-US" dirty="0" smtClean="0"/>
              <a:t>was Mr. Video / </a:t>
            </a:r>
            <a:r>
              <a:rPr lang="en-US" dirty="0" err="1" smtClean="0"/>
              <a:t>Jumpman</a:t>
            </a:r>
            <a:endParaRPr lang="en-US" dirty="0"/>
          </a:p>
          <a:p>
            <a:endParaRPr lang="en-US" dirty="0" smtClean="0"/>
          </a:p>
          <a:p>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8209" y="120015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8"/>
                                        </p:tgtEl>
                                        <p:attrNameLst>
                                          <p:attrName>style.visibility</p:attrName>
                                        </p:attrNameLst>
                                      </p:cBhvr>
                                      <p:to>
                                        <p:strVal val="visible"/>
                                      </p:to>
                                    </p:set>
                                    <p:animEffect transition="in" filter="fade">
                                      <p:cBhvr>
                                        <p:cTn id="4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I</a:t>
            </a:r>
            <a:r>
              <a:rPr lang="en-US" sz="3600" cap="none" dirty="0" smtClean="0"/>
              <a:t>t’s-a Me!</a:t>
            </a:r>
            <a:endParaRPr lang="en-US" sz="3600" cap="none" dirty="0"/>
          </a:p>
        </p:txBody>
      </p:sp>
      <p:sp>
        <p:nvSpPr>
          <p:cNvPr id="3" name="Content Placeholder 2"/>
          <p:cNvSpPr>
            <a:spLocks noGrp="1"/>
          </p:cNvSpPr>
          <p:nvPr>
            <p:ph sz="half" idx="1"/>
          </p:nvPr>
        </p:nvSpPr>
        <p:spPr>
          <a:xfrm>
            <a:off x="6324599" y="1257328"/>
            <a:ext cx="5486401" cy="5257738"/>
          </a:xfrm>
          <a:solidFill>
            <a:schemeClr val="accent6"/>
          </a:solidFill>
        </p:spPr>
        <p:txBody>
          <a:bodyPr>
            <a:normAutofit/>
          </a:bodyPr>
          <a:lstStyle/>
          <a:p>
            <a:pPr marL="57150" indent="0" algn="ctr">
              <a:buNone/>
            </a:pPr>
            <a:r>
              <a:rPr lang="en-US" sz="3200" b="1" dirty="0" smtClean="0"/>
              <a:t>Mario Now</a:t>
            </a:r>
          </a:p>
        </p:txBody>
      </p:sp>
      <p:sp>
        <p:nvSpPr>
          <p:cNvPr id="4" name="Content Placeholder 3"/>
          <p:cNvSpPr>
            <a:spLocks noGrp="1"/>
          </p:cNvSpPr>
          <p:nvPr>
            <p:ph sz="half" idx="2"/>
          </p:nvPr>
        </p:nvSpPr>
        <p:spPr>
          <a:xfrm>
            <a:off x="381000" y="1210263"/>
            <a:ext cx="5486400" cy="5257739"/>
          </a:xfrm>
          <a:solidFill>
            <a:schemeClr val="tx1">
              <a:lumMod val="50000"/>
            </a:schemeClr>
          </a:solidFill>
        </p:spPr>
        <p:txBody>
          <a:bodyPr>
            <a:normAutofit/>
          </a:bodyPr>
          <a:lstStyle/>
          <a:p>
            <a:pPr marL="57150" indent="0" algn="ctr">
              <a:buNone/>
            </a:pPr>
            <a:r>
              <a:rPr lang="en-US" sz="3200" b="1" dirty="0" smtClean="0">
                <a:solidFill>
                  <a:schemeClr val="bg1"/>
                </a:solidFill>
              </a:rPr>
              <a:t>Mario Then</a:t>
            </a:r>
            <a:endParaRPr lang="en-US" sz="3200" b="1" dirty="0">
              <a:solidFill>
                <a:schemeClr val="bg1"/>
              </a:solidFill>
            </a:endParaRPr>
          </a:p>
        </p:txBody>
      </p:sp>
      <p:pic>
        <p:nvPicPr>
          <p:cNvPr id="2052" name="Picture 4" descr="Nintendo of America on Twitter: &quot;Nintendo and Illumination ar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99" y="1485897"/>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wnload Free png Mario The Jumpman - Mario Bros 8 Bits Png Free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70084" y="1785934"/>
            <a:ext cx="4308231"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sm64_mario_its_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2699" y="6210266"/>
            <a:ext cx="609600" cy="609600"/>
          </a:xfrm>
          <a:prstGeom prst="rect">
            <a:avLst/>
          </a:prstGeom>
        </p:spPr>
      </p:pic>
    </p:spTree>
    <p:extLst>
      <p:ext uri="{BB962C8B-B14F-4D97-AF65-F5344CB8AC3E}">
        <p14:creationId xmlns:p14="http://schemas.microsoft.com/office/powerpoint/2010/main" val="3908521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 fill="hold"/>
                                        <p:tgtEl>
                                          <p:spTgt spid="5"/>
                                        </p:tgtEl>
                                      </p:cBhvr>
                                    </p:cmd>
                                  </p:childTnLst>
                                </p:cTn>
                              </p:par>
                            </p:childTnLst>
                          </p:cTn>
                        </p:par>
                        <p:par>
                          <p:cTn id="7" fill="hold">
                            <p:stCondLst>
                              <p:cond delay="1891"/>
                            </p:stCondLst>
                            <p:childTnLst>
                              <p:par>
                                <p:cTn id="8" presetID="10" presetClass="entr" presetSubtype="0" fill="hold" grpId="0" nodeType="after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smtClean="0"/>
              <a:t>Why does </a:t>
            </a:r>
            <a:r>
              <a:rPr lang="en-US" sz="3600" cap="none" dirty="0"/>
              <a:t>M</a:t>
            </a:r>
            <a:r>
              <a:rPr lang="en-US" sz="3600" cap="none" dirty="0" smtClean="0"/>
              <a:t>ario look the way he does?</a:t>
            </a:r>
            <a:endParaRPr lang="en-US" sz="3600" cap="none" dirty="0"/>
          </a:p>
        </p:txBody>
      </p:sp>
      <p:sp>
        <p:nvSpPr>
          <p:cNvPr id="3" name="Content Placeholder 2"/>
          <p:cNvSpPr>
            <a:spLocks noGrp="1"/>
          </p:cNvSpPr>
          <p:nvPr>
            <p:ph idx="1"/>
          </p:nvPr>
        </p:nvSpPr>
        <p:spPr>
          <a:xfrm>
            <a:off x="381000" y="1143000"/>
            <a:ext cx="11430000" cy="1371600"/>
          </a:xfrm>
        </p:spPr>
        <p:txBody>
          <a:bodyPr/>
          <a:lstStyle/>
          <a:p>
            <a:pPr marL="57150" indent="0" algn="ctr">
              <a:buNone/>
            </a:pPr>
            <a:r>
              <a:rPr lang="en-US" sz="6000" dirty="0"/>
              <a:t>Graphical </a:t>
            </a:r>
            <a:r>
              <a:rPr lang="en-US" sz="6000" dirty="0" smtClean="0"/>
              <a:t>limitations!</a:t>
            </a:r>
            <a:endParaRPr lang="en-US" sz="6000" dirty="0" smtClean="0"/>
          </a:p>
          <a:p>
            <a:pPr marL="57150" indent="0">
              <a:buNone/>
            </a:pPr>
            <a:endParaRPr lang="en-US" dirty="0" smtClean="0"/>
          </a:p>
        </p:txBody>
      </p:sp>
      <p:pic>
        <p:nvPicPr>
          <p:cNvPr id="3074" name="Picture 2" descr="Super Mario Odyssey Hack Infects The Game With Adult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20505" r="28246"/>
          <a:stretch/>
        </p:blipFill>
        <p:spPr bwMode="auto">
          <a:xfrm>
            <a:off x="9753600" y="4534830"/>
            <a:ext cx="2286000" cy="23231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ly bad graphics — Jumpman Donkey Kong | Arcade | 19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78367"/>
            <a:ext cx="4153830" cy="4153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8" idx="3"/>
          </p:cNvCxnSpPr>
          <p:nvPr/>
        </p:nvCxnSpPr>
        <p:spPr>
          <a:xfrm>
            <a:off x="3124200" y="3038311"/>
            <a:ext cx="1373605" cy="100394"/>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323850" y="2533322"/>
            <a:ext cx="2800350" cy="1009978"/>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bg1">
                    <a:lumMod val="95000"/>
                  </a:schemeClr>
                </a:solidFill>
                <a:ea typeface="Segoe UI" pitchFamily="34" charset="0"/>
                <a:cs typeface="Segoe UI" pitchFamily="34" charset="0"/>
              </a:rPr>
              <a:t>Hair was too hard to </a:t>
            </a:r>
            <a:r>
              <a:rPr lang="en-US" sz="2400" b="1" dirty="0" smtClean="0">
                <a:solidFill>
                  <a:schemeClr val="bg1">
                    <a:lumMod val="95000"/>
                  </a:schemeClr>
                </a:solidFill>
                <a:ea typeface="Segoe UI" pitchFamily="34" charset="0"/>
                <a:cs typeface="Segoe UI" pitchFamily="34" charset="0"/>
              </a:rPr>
              <a:t>animate</a:t>
            </a:r>
            <a:endParaRPr lang="en-US" sz="2400" b="1" dirty="0" smtClean="0">
              <a:solidFill>
                <a:schemeClr val="bg1">
                  <a:lumMod val="95000"/>
                </a:schemeClr>
              </a:solidFill>
              <a:ea typeface="Segoe UI" pitchFamily="34" charset="0"/>
              <a:cs typeface="Segoe UI" pitchFamily="34" charset="0"/>
            </a:endParaRPr>
          </a:p>
        </p:txBody>
      </p:sp>
      <p:sp>
        <p:nvSpPr>
          <p:cNvPr id="15" name="Rectangle 14"/>
          <p:cNvSpPr/>
          <p:nvPr/>
        </p:nvSpPr>
        <p:spPr bwMode="auto">
          <a:xfrm>
            <a:off x="8306730" y="3117511"/>
            <a:ext cx="2589870" cy="997289"/>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gradFill>
                  <a:gsLst>
                    <a:gs pos="0">
                      <a:srgbClr val="FFFFFF"/>
                    </a:gs>
                    <a:gs pos="100000">
                      <a:srgbClr val="FFFFFF"/>
                    </a:gs>
                  </a:gsLst>
                  <a:lin ang="5400000" scaled="0"/>
                </a:gradFill>
                <a:ea typeface="Segoe UI" pitchFamily="34" charset="0"/>
                <a:cs typeface="Segoe UI" pitchFamily="34" charset="0"/>
              </a:rPr>
              <a:t>Too few pixels for a </a:t>
            </a:r>
            <a:r>
              <a:rPr lang="en-US" sz="2400" b="1" dirty="0" smtClean="0">
                <a:gradFill>
                  <a:gsLst>
                    <a:gs pos="0">
                      <a:srgbClr val="FFFFFF"/>
                    </a:gs>
                    <a:gs pos="100000">
                      <a:srgbClr val="FFFFFF"/>
                    </a:gs>
                  </a:gsLst>
                  <a:lin ang="5400000" scaled="0"/>
                </a:gradFill>
                <a:ea typeface="Segoe UI" pitchFamily="34" charset="0"/>
                <a:cs typeface="Segoe UI" pitchFamily="34" charset="0"/>
              </a:rPr>
              <a:t>mouth</a:t>
            </a:r>
          </a:p>
        </p:txBody>
      </p:sp>
      <p:cxnSp>
        <p:nvCxnSpPr>
          <p:cNvPr id="22" name="Straight Arrow Connector 21"/>
          <p:cNvCxnSpPr>
            <a:stCxn id="15" idx="1"/>
          </p:cNvCxnSpPr>
          <p:nvPr/>
        </p:nvCxnSpPr>
        <p:spPr>
          <a:xfrm flipH="1">
            <a:off x="7239002" y="3616156"/>
            <a:ext cx="1067728" cy="384344"/>
          </a:xfrm>
          <a:prstGeom prst="straightConnector1">
            <a:avLst/>
          </a:prstGeom>
          <a:ln w="79375">
            <a:solidFill>
              <a:srgbClr val="0000B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bwMode="auto">
          <a:xfrm>
            <a:off x="495300" y="4686300"/>
            <a:ext cx="2952285" cy="10287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bg1">
                    <a:lumMod val="95000"/>
                  </a:schemeClr>
                </a:solidFill>
                <a:ea typeface="Segoe UI" pitchFamily="34" charset="0"/>
                <a:cs typeface="Segoe UI" pitchFamily="34" charset="0"/>
              </a:rPr>
              <a:t>Needed to show arm </a:t>
            </a:r>
            <a:r>
              <a:rPr lang="en-US" sz="2400" b="1" dirty="0" smtClean="0">
                <a:solidFill>
                  <a:schemeClr val="bg1">
                    <a:lumMod val="95000"/>
                  </a:schemeClr>
                </a:solidFill>
                <a:ea typeface="Segoe UI" pitchFamily="34" charset="0"/>
                <a:cs typeface="Segoe UI" pitchFamily="34" charset="0"/>
              </a:rPr>
              <a:t>movements</a:t>
            </a:r>
          </a:p>
        </p:txBody>
      </p:sp>
      <p:cxnSp>
        <p:nvCxnSpPr>
          <p:cNvPr id="28" name="Straight Arrow Connector 27"/>
          <p:cNvCxnSpPr>
            <a:stCxn id="26" idx="3"/>
          </p:cNvCxnSpPr>
          <p:nvPr/>
        </p:nvCxnSpPr>
        <p:spPr>
          <a:xfrm flipV="1">
            <a:off x="3447585" y="4803068"/>
            <a:ext cx="1619715" cy="397582"/>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4826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wipe(down)">
                                      <p:cBhvr>
                                        <p:cTn id="18" dur="580">
                                          <p:stCondLst>
                                            <p:cond delay="0"/>
                                          </p:stCondLst>
                                        </p:cTn>
                                        <p:tgtEl>
                                          <p:spTgt spid="3078"/>
                                        </p:tgtEl>
                                      </p:cBhvr>
                                    </p:animEffect>
                                    <p:anim calcmode="lin" valueType="num">
                                      <p:cBhvr>
                                        <p:cTn id="1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24" dur="26">
                                          <p:stCondLst>
                                            <p:cond delay="650"/>
                                          </p:stCondLst>
                                        </p:cTn>
                                        <p:tgtEl>
                                          <p:spTgt spid="3078"/>
                                        </p:tgtEl>
                                      </p:cBhvr>
                                      <p:to x="100000" y="60000"/>
                                    </p:animScale>
                                    <p:animScale>
                                      <p:cBhvr>
                                        <p:cTn id="25" dur="166" decel="50000">
                                          <p:stCondLst>
                                            <p:cond delay="676"/>
                                          </p:stCondLst>
                                        </p:cTn>
                                        <p:tgtEl>
                                          <p:spTgt spid="3078"/>
                                        </p:tgtEl>
                                      </p:cBhvr>
                                      <p:to x="100000" y="100000"/>
                                    </p:animScale>
                                    <p:animScale>
                                      <p:cBhvr>
                                        <p:cTn id="26" dur="26">
                                          <p:stCondLst>
                                            <p:cond delay="1312"/>
                                          </p:stCondLst>
                                        </p:cTn>
                                        <p:tgtEl>
                                          <p:spTgt spid="3078"/>
                                        </p:tgtEl>
                                      </p:cBhvr>
                                      <p:to x="100000" y="80000"/>
                                    </p:animScale>
                                    <p:animScale>
                                      <p:cBhvr>
                                        <p:cTn id="27" dur="166" decel="50000">
                                          <p:stCondLst>
                                            <p:cond delay="1338"/>
                                          </p:stCondLst>
                                        </p:cTn>
                                        <p:tgtEl>
                                          <p:spTgt spid="3078"/>
                                        </p:tgtEl>
                                      </p:cBhvr>
                                      <p:to x="100000" y="100000"/>
                                    </p:animScale>
                                    <p:animScale>
                                      <p:cBhvr>
                                        <p:cTn id="28" dur="26">
                                          <p:stCondLst>
                                            <p:cond delay="1642"/>
                                          </p:stCondLst>
                                        </p:cTn>
                                        <p:tgtEl>
                                          <p:spTgt spid="3078"/>
                                        </p:tgtEl>
                                      </p:cBhvr>
                                      <p:to x="100000" y="90000"/>
                                    </p:animScale>
                                    <p:animScale>
                                      <p:cBhvr>
                                        <p:cTn id="29" dur="166" decel="50000">
                                          <p:stCondLst>
                                            <p:cond delay="1668"/>
                                          </p:stCondLst>
                                        </p:cTn>
                                        <p:tgtEl>
                                          <p:spTgt spid="3078"/>
                                        </p:tgtEl>
                                      </p:cBhvr>
                                      <p:to x="100000" y="100000"/>
                                    </p:animScale>
                                    <p:animScale>
                                      <p:cBhvr>
                                        <p:cTn id="30" dur="26">
                                          <p:stCondLst>
                                            <p:cond delay="1808"/>
                                          </p:stCondLst>
                                        </p:cTn>
                                        <p:tgtEl>
                                          <p:spTgt spid="3078"/>
                                        </p:tgtEl>
                                      </p:cBhvr>
                                      <p:to x="100000" y="95000"/>
                                    </p:animScale>
                                    <p:animScale>
                                      <p:cBhvr>
                                        <p:cTn id="31" dur="166" decel="50000">
                                          <p:stCondLst>
                                            <p:cond delay="1834"/>
                                          </p:stCondLst>
                                        </p:cTn>
                                        <p:tgtEl>
                                          <p:spTgt spid="307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26" grpId="0" animBg="1"/>
    </p:bld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6686</TotalTime>
  <Words>1139</Words>
  <Application>Microsoft Office PowerPoint</Application>
  <PresentationFormat>Widescreen</PresentationFormat>
  <Paragraphs>140</Paragraphs>
  <Slides>16</Slides>
  <Notes>14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SimSun</vt:lpstr>
      <vt:lpstr>Arial</vt:lpstr>
      <vt:lpstr>Arial Black</vt:lpstr>
      <vt:lpstr>Calibri</vt:lpstr>
      <vt:lpstr>Segoe UI</vt:lpstr>
      <vt:lpstr>Wingdings</vt:lpstr>
      <vt:lpstr>Hyland 2019</vt:lpstr>
      <vt:lpstr>PowerPoint Presentation</vt:lpstr>
      <vt:lpstr>PowerPoint Presentation</vt:lpstr>
      <vt:lpstr>PowerPoint Presentation</vt:lpstr>
      <vt:lpstr>PowerPoint Presentation</vt:lpstr>
      <vt:lpstr>PowerPoint Presentation</vt:lpstr>
      <vt:lpstr>PowerPoint Presentation</vt:lpstr>
      <vt:lpstr>Donkey Kong (1981)</vt:lpstr>
      <vt:lpstr>It’s-a Me!</vt:lpstr>
      <vt:lpstr>Why does Mario look the way he does?</vt:lpstr>
      <vt:lpstr>Mario’s Early Games</vt:lpstr>
      <vt:lpstr>Platformers</vt:lpstr>
      <vt:lpstr>Traditional 2D Platformer Features</vt:lpstr>
      <vt:lpstr>PowerPoint Presentation</vt:lpstr>
      <vt:lpstr>Making a Game – No Code</vt:lpstr>
      <vt:lpstr>Making a Game – Assembly / Machine Code</vt:lpstr>
      <vt:lpstr>Microsoft MakeCode Arcade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268</cp:revision>
  <dcterms:created xsi:type="dcterms:W3CDTF">2019-03-11T04:04:09Z</dcterms:created>
  <dcterms:modified xsi:type="dcterms:W3CDTF">2020-04-22T20:43:35Z</dcterms:modified>
</cp:coreProperties>
</file>